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1"/>
  </p:sldMasterIdLst>
  <p:notesMasterIdLst>
    <p:notesMasterId r:id="rId11"/>
  </p:notesMasterIdLst>
  <p:sldIdLst>
    <p:sldId id="256" r:id="rId2"/>
    <p:sldId id="296" r:id="rId3"/>
    <p:sldId id="292" r:id="rId4"/>
    <p:sldId id="288" r:id="rId5"/>
    <p:sldId id="294" r:id="rId6"/>
    <p:sldId id="283" r:id="rId7"/>
    <p:sldId id="291" r:id="rId8"/>
    <p:sldId id="293" r:id="rId9"/>
    <p:sldId id="29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72727" autoAdjust="0"/>
  </p:normalViewPr>
  <p:slideViewPr>
    <p:cSldViewPr snapToGrid="0" showGuides="1">
      <p:cViewPr>
        <p:scale>
          <a:sx n="94" d="100"/>
          <a:sy n="94" d="100"/>
        </p:scale>
        <p:origin x="-108" y="-510"/>
      </p:cViewPr>
      <p:guideLst>
        <p:guide orient="horz" pos="2183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965112-A854-43CA-B79F-926FA61317ED}" type="doc">
      <dgm:prSet loTypeId="urn:microsoft.com/office/officeart/2016/7/layout/LinearArrow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B4C1E63-388C-4320-BB3B-68E227140248}">
      <dgm:prSet/>
      <dgm:spPr/>
      <dgm:t>
        <a:bodyPr/>
        <a:lstStyle/>
        <a:p>
          <a:r>
            <a:rPr lang="et-EE" dirty="0"/>
            <a:t>2016 14-31 märts 2016. Eelarve </a:t>
          </a:r>
          <a:r>
            <a:rPr lang="en-US" dirty="0"/>
            <a:t>560 496  </a:t>
          </a:r>
          <a:r>
            <a:rPr lang="et-EE" dirty="0"/>
            <a:t>eurot. </a:t>
          </a:r>
          <a:r>
            <a:rPr lang="fi-FI" dirty="0" err="1"/>
            <a:t>Taotlusi</a:t>
          </a:r>
          <a:r>
            <a:rPr lang="fi-FI" dirty="0"/>
            <a:t> </a:t>
          </a:r>
          <a:r>
            <a:rPr lang="fi-FI" dirty="0" err="1"/>
            <a:t>esitati</a:t>
          </a:r>
          <a:r>
            <a:rPr lang="fi-FI" dirty="0"/>
            <a:t> </a:t>
          </a:r>
          <a:r>
            <a:rPr lang="fi-FI" dirty="0" err="1"/>
            <a:t>kogusummas</a:t>
          </a:r>
          <a:r>
            <a:rPr lang="fi-FI" dirty="0"/>
            <a:t> 1,8 </a:t>
          </a:r>
          <a:r>
            <a:rPr lang="fi-FI" dirty="0" err="1"/>
            <a:t>miljonit</a:t>
          </a:r>
          <a:r>
            <a:rPr lang="fi-FI" dirty="0"/>
            <a:t> eurot</a:t>
          </a:r>
          <a:r>
            <a:rPr lang="et-EE" dirty="0"/>
            <a:t>. Heaks kiideti 40 projekti.</a:t>
          </a:r>
          <a:endParaRPr lang="en-US" dirty="0"/>
        </a:p>
      </dgm:t>
    </dgm:pt>
    <dgm:pt modelId="{DB04751A-78AC-4040-9CE5-8DA4EFB77B49}" type="parTrans" cxnId="{866E11CB-B6C8-4D63-8F21-B8614002DE52}">
      <dgm:prSet/>
      <dgm:spPr/>
      <dgm:t>
        <a:bodyPr/>
        <a:lstStyle/>
        <a:p>
          <a:endParaRPr lang="en-US"/>
        </a:p>
      </dgm:t>
    </dgm:pt>
    <dgm:pt modelId="{0580B642-4480-41B3-802E-F9F77C9D8CCE}" type="sibTrans" cxnId="{866E11CB-B6C8-4D63-8F21-B8614002DE52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859A24F5-5692-4249-A762-B1AA3319C269}">
      <dgm:prSet/>
      <dgm:spPr/>
      <dgm:t>
        <a:bodyPr/>
        <a:lstStyle/>
        <a:p>
          <a:pPr marL="0" lvl="0" indent="0" defTabSz="711200">
            <a:spcBef>
              <a:spcPct val="0"/>
            </a:spcBef>
            <a:spcAft>
              <a:spcPct val="35000"/>
            </a:spcAft>
            <a:buNone/>
          </a:pPr>
          <a:r>
            <a:rPr lang="et-EE" kern="1200" dirty="0">
              <a:latin typeface="Trebuchet MS" panose="020B0603020202020204"/>
              <a:ea typeface="+mn-ea"/>
              <a:cs typeface="+mn-cs"/>
            </a:rPr>
            <a:t>2017 20-31 märts 2017. SUURPROJEKTIDE taotlusvoor. Eelarve </a:t>
          </a:r>
          <a:r>
            <a:rPr lang="en-US" kern="1200" dirty="0">
              <a:latin typeface="Trebuchet MS" panose="020B0603020202020204"/>
              <a:ea typeface="+mn-ea"/>
              <a:cs typeface="+mn-cs"/>
            </a:rPr>
            <a:t>874</a:t>
          </a:r>
          <a:r>
            <a:rPr lang="et-EE" kern="1200" dirty="0">
              <a:latin typeface="Trebuchet MS" panose="020B0603020202020204"/>
              <a:ea typeface="+mn-ea"/>
              <a:cs typeface="+mn-cs"/>
            </a:rPr>
            <a:t> </a:t>
          </a:r>
          <a:r>
            <a:rPr lang="en-US" kern="1200" dirty="0">
              <a:latin typeface="Trebuchet MS" panose="020B0603020202020204"/>
              <a:ea typeface="+mn-ea"/>
              <a:cs typeface="+mn-cs"/>
            </a:rPr>
            <a:t>808 </a:t>
          </a:r>
          <a:r>
            <a:rPr lang="et-EE" kern="1200" dirty="0">
              <a:latin typeface="Trebuchet MS" panose="020B0603020202020204"/>
              <a:ea typeface="+mn-ea"/>
              <a:cs typeface="+mn-cs"/>
            </a:rPr>
            <a:t>eurot. Taotlusi esitati kogusummas 702 338 eurot. Heaks kiideti 46 projekti. </a:t>
          </a:r>
          <a:endParaRPr lang="en-US" kern="1200" dirty="0">
            <a:latin typeface="Trebuchet MS" panose="020B0603020202020204"/>
            <a:ea typeface="+mn-ea"/>
            <a:cs typeface="+mn-cs"/>
          </a:endParaRPr>
        </a:p>
      </dgm:t>
    </dgm:pt>
    <dgm:pt modelId="{E7F9F6B5-1AD0-44E6-A639-5EEEBDE39417}" type="parTrans" cxnId="{C4993268-BCBD-4C1C-9EF2-6367A2D7A74A}">
      <dgm:prSet/>
      <dgm:spPr/>
      <dgm:t>
        <a:bodyPr/>
        <a:lstStyle/>
        <a:p>
          <a:endParaRPr lang="en-US"/>
        </a:p>
      </dgm:t>
    </dgm:pt>
    <dgm:pt modelId="{B83C2A98-4757-450B-A18A-8FB3497D16AD}" type="sibTrans" cxnId="{C4993268-BCBD-4C1C-9EF2-6367A2D7A74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822B3429-35CA-4386-B557-92D788F60D4F}">
      <dgm:prSet custT="1"/>
      <dgm:spPr/>
      <dgm:t>
        <a:bodyPr/>
        <a:lstStyle/>
        <a:p>
          <a:pPr marL="0" lvl="0" indent="0" defTabSz="711200">
            <a:spcBef>
              <a:spcPct val="0"/>
            </a:spcBef>
            <a:spcAft>
              <a:spcPct val="35000"/>
            </a:spcAft>
            <a:buNone/>
          </a:pP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2017 II taotlusvoor 20 november – 1.detsember 2017. Taotlusvooru eelarve  566 868     Taotlusi esitati kogusummas 550 858 euro väärtuses.  Heaks kiideti 35 projekti</a:t>
          </a:r>
          <a:endParaRPr lang="en-US" sz="11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rebuchet MS" panose="020B0603020202020204"/>
            <a:ea typeface="+mn-ea"/>
            <a:cs typeface="+mn-cs"/>
          </a:endParaRPr>
        </a:p>
      </dgm:t>
    </dgm:pt>
    <dgm:pt modelId="{D2869463-31F0-4D3B-952B-1BF28B459EC4}" type="parTrans" cxnId="{B2F7D174-5718-4E8A-9921-B189A6937D72}">
      <dgm:prSet/>
      <dgm:spPr/>
      <dgm:t>
        <a:bodyPr/>
        <a:lstStyle/>
        <a:p>
          <a:endParaRPr lang="en-US"/>
        </a:p>
      </dgm:t>
    </dgm:pt>
    <dgm:pt modelId="{0D22DA87-6932-423C-98B6-2258EF9C8421}" type="sibTrans" cxnId="{B2F7D174-5718-4E8A-9921-B189A6937D72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9A2D9AC5-BD61-4E89-9D35-007B5E8F4E18}">
      <dgm:prSet custT="1"/>
      <dgm:spPr/>
      <dgm:t>
        <a:bodyPr/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2018 20-30 märts 2018. Vastu võeti ainult ühisprojekte! Taotlusvooru eelarve </a:t>
          </a:r>
          <a:r>
            <a:rPr lang="en-US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363</a:t>
          </a: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US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135</a:t>
          </a: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 eurot. Taotlusi esitati kogusummas 217785 eurot. Heaks kiideti 20 taotlust. </a:t>
          </a:r>
          <a:endParaRPr lang="en-US" sz="11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rebuchet MS" panose="020B0603020202020204"/>
            <a:ea typeface="+mn-ea"/>
            <a:cs typeface="+mn-cs"/>
          </a:endParaRPr>
        </a:p>
      </dgm:t>
    </dgm:pt>
    <dgm:pt modelId="{1669BCD4-612E-4012-BABF-947BC2025230}" type="parTrans" cxnId="{BB41D8A9-2C41-4C9C-BA93-AD542B59637C}">
      <dgm:prSet/>
      <dgm:spPr/>
      <dgm:t>
        <a:bodyPr/>
        <a:lstStyle/>
        <a:p>
          <a:endParaRPr lang="en-US"/>
        </a:p>
      </dgm:t>
    </dgm:pt>
    <dgm:pt modelId="{94D3C508-C4B5-4CE6-8603-512F2BF32745}" type="sibTrans" cxnId="{BB41D8A9-2C41-4C9C-BA93-AD542B59637C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B0C69310-F662-46FF-9476-CA607F9FC2D0}" type="pres">
      <dgm:prSet presAssocID="{59965112-A854-43CA-B79F-926FA61317E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t-EE"/>
        </a:p>
      </dgm:t>
    </dgm:pt>
    <dgm:pt modelId="{ECBD2880-A008-405A-A828-3C20E779AB80}" type="pres">
      <dgm:prSet presAssocID="{FB4C1E63-388C-4320-BB3B-68E227140248}" presName="compositeNode" presStyleCnt="0"/>
      <dgm:spPr/>
    </dgm:pt>
    <dgm:pt modelId="{612AF361-9FF7-4E7D-8D1A-1512E961A069}" type="pres">
      <dgm:prSet presAssocID="{FB4C1E63-388C-4320-BB3B-68E227140248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85FBC1C-4600-4ADE-84B3-37A625E79227}" type="pres">
      <dgm:prSet presAssocID="{FB4C1E63-388C-4320-BB3B-68E227140248}" presName="parSh" presStyleCnt="0"/>
      <dgm:spPr/>
    </dgm:pt>
    <dgm:pt modelId="{D3DD0DB7-0C17-4676-8028-E01C99440D5C}" type="pres">
      <dgm:prSet presAssocID="{FB4C1E63-388C-4320-BB3B-68E227140248}" presName="lineNode" presStyleLbl="alignAccFollowNode1" presStyleIdx="0" presStyleCnt="12"/>
      <dgm:spPr/>
    </dgm:pt>
    <dgm:pt modelId="{E4D7254D-DC2E-4313-964A-CD47D4AEDC4E}" type="pres">
      <dgm:prSet presAssocID="{FB4C1E63-388C-4320-BB3B-68E227140248}" presName="lineArrowNode" presStyleLbl="alignAccFollowNode1" presStyleIdx="1" presStyleCnt="12"/>
      <dgm:spPr/>
    </dgm:pt>
    <dgm:pt modelId="{52B55ACE-6CB2-44AE-B232-EBC9F534681E}" type="pres">
      <dgm:prSet presAssocID="{0580B642-4480-41B3-802E-F9F77C9D8CCE}" presName="sibTransNodeCircle" presStyleLbl="alignNode1" presStyleIdx="0" presStyleCnt="4">
        <dgm:presLayoutVars>
          <dgm:chMax val="0"/>
          <dgm:bulletEnabled/>
        </dgm:presLayoutVars>
      </dgm:prSet>
      <dgm:spPr/>
      <dgm:t>
        <a:bodyPr/>
        <a:lstStyle/>
        <a:p>
          <a:endParaRPr lang="et-EE"/>
        </a:p>
      </dgm:t>
    </dgm:pt>
    <dgm:pt modelId="{8A4DA803-7CC7-4B3E-98FE-5A6EC20DD7DE}" type="pres">
      <dgm:prSet presAssocID="{0580B642-4480-41B3-802E-F9F77C9D8CCE}" presName="spacerBetweenCircleAndCallout" presStyleCnt="0">
        <dgm:presLayoutVars/>
      </dgm:prSet>
      <dgm:spPr/>
    </dgm:pt>
    <dgm:pt modelId="{5172C7D2-3C14-4539-8253-C36B3A8DBC5A}" type="pres">
      <dgm:prSet presAssocID="{FB4C1E63-388C-4320-BB3B-68E227140248}" presName="nodeText" presStyleLbl="alignAccFollowNode1" presStyleIdx="2" presStyleCnt="1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4A657EA7-7A13-4CF5-89BE-4C70E0BDA240}" type="pres">
      <dgm:prSet presAssocID="{0580B642-4480-41B3-802E-F9F77C9D8CCE}" presName="sibTransComposite" presStyleCnt="0"/>
      <dgm:spPr/>
    </dgm:pt>
    <dgm:pt modelId="{9745EE12-75FC-4BB4-9230-BA299E795DA9}" type="pres">
      <dgm:prSet presAssocID="{859A24F5-5692-4249-A762-B1AA3319C269}" presName="compositeNode" presStyleCnt="0"/>
      <dgm:spPr/>
    </dgm:pt>
    <dgm:pt modelId="{1A0871E1-06F0-4A6E-A7DA-76F901CF7C3B}" type="pres">
      <dgm:prSet presAssocID="{859A24F5-5692-4249-A762-B1AA3319C26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49ADE7F1-F97D-40F9-9E83-DD64F73C02C1}" type="pres">
      <dgm:prSet presAssocID="{859A24F5-5692-4249-A762-B1AA3319C269}" presName="parSh" presStyleCnt="0"/>
      <dgm:spPr/>
    </dgm:pt>
    <dgm:pt modelId="{75B6852B-7B21-4887-A897-1DBFBB718A81}" type="pres">
      <dgm:prSet presAssocID="{859A24F5-5692-4249-A762-B1AA3319C269}" presName="lineNode" presStyleLbl="alignAccFollowNode1" presStyleIdx="3" presStyleCnt="12"/>
      <dgm:spPr/>
    </dgm:pt>
    <dgm:pt modelId="{C6D53910-334C-471D-A3AC-28D1BB6D832C}" type="pres">
      <dgm:prSet presAssocID="{859A24F5-5692-4249-A762-B1AA3319C269}" presName="lineArrowNode" presStyleLbl="alignAccFollowNode1" presStyleIdx="4" presStyleCnt="12"/>
      <dgm:spPr/>
    </dgm:pt>
    <dgm:pt modelId="{4FAA6DFD-66C6-46D0-A7A2-B092282B9537}" type="pres">
      <dgm:prSet presAssocID="{B83C2A98-4757-450B-A18A-8FB3497D16AD}" presName="sibTransNodeCircle" presStyleLbl="alignNode1" presStyleIdx="1" presStyleCnt="4">
        <dgm:presLayoutVars>
          <dgm:chMax val="0"/>
          <dgm:bulletEnabled/>
        </dgm:presLayoutVars>
      </dgm:prSet>
      <dgm:spPr/>
      <dgm:t>
        <a:bodyPr/>
        <a:lstStyle/>
        <a:p>
          <a:endParaRPr lang="et-EE"/>
        </a:p>
      </dgm:t>
    </dgm:pt>
    <dgm:pt modelId="{0E4FED78-7D42-4B5F-B5C7-BA5AF023C6A7}" type="pres">
      <dgm:prSet presAssocID="{B83C2A98-4757-450B-A18A-8FB3497D16AD}" presName="spacerBetweenCircleAndCallout" presStyleCnt="0">
        <dgm:presLayoutVars/>
      </dgm:prSet>
      <dgm:spPr/>
    </dgm:pt>
    <dgm:pt modelId="{B47D2595-9AAB-43D6-AB50-1E0F7D77BC23}" type="pres">
      <dgm:prSet presAssocID="{859A24F5-5692-4249-A762-B1AA3319C269}" presName="nodeText" presStyleLbl="alignAccFollowNode1" presStyleIdx="5" presStyleCnt="1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9D81D28A-92CC-48A5-B953-C53CA3204F6B}" type="pres">
      <dgm:prSet presAssocID="{B83C2A98-4757-450B-A18A-8FB3497D16AD}" presName="sibTransComposite" presStyleCnt="0"/>
      <dgm:spPr/>
    </dgm:pt>
    <dgm:pt modelId="{94A756EC-81E8-48A7-889E-5835F4204CC1}" type="pres">
      <dgm:prSet presAssocID="{822B3429-35CA-4386-B557-92D788F60D4F}" presName="compositeNode" presStyleCnt="0"/>
      <dgm:spPr/>
    </dgm:pt>
    <dgm:pt modelId="{4174DC02-01DD-4C73-85FB-D8C6CFAA69E6}" type="pres">
      <dgm:prSet presAssocID="{822B3429-35CA-4386-B557-92D788F60D4F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C757083B-EC1D-490E-82E5-B21DE9DD9ACD}" type="pres">
      <dgm:prSet presAssocID="{822B3429-35CA-4386-B557-92D788F60D4F}" presName="parSh" presStyleCnt="0"/>
      <dgm:spPr/>
    </dgm:pt>
    <dgm:pt modelId="{CABCB3BC-49E7-4FC5-8C79-DF18A940BD74}" type="pres">
      <dgm:prSet presAssocID="{822B3429-35CA-4386-B557-92D788F60D4F}" presName="lineNode" presStyleLbl="alignAccFollowNode1" presStyleIdx="6" presStyleCnt="12"/>
      <dgm:spPr/>
    </dgm:pt>
    <dgm:pt modelId="{1862A9DF-86B5-4070-99A1-369D596B70DF}" type="pres">
      <dgm:prSet presAssocID="{822B3429-35CA-4386-B557-92D788F60D4F}" presName="lineArrowNode" presStyleLbl="alignAccFollowNode1" presStyleIdx="7" presStyleCnt="12"/>
      <dgm:spPr/>
    </dgm:pt>
    <dgm:pt modelId="{86492B0C-A303-4906-BD8F-A1863E592F9F}" type="pres">
      <dgm:prSet presAssocID="{0D22DA87-6932-423C-98B6-2258EF9C8421}" presName="sibTransNodeCircle" presStyleLbl="alignNode1" presStyleIdx="2" presStyleCnt="4">
        <dgm:presLayoutVars>
          <dgm:chMax val="0"/>
          <dgm:bulletEnabled/>
        </dgm:presLayoutVars>
      </dgm:prSet>
      <dgm:spPr/>
      <dgm:t>
        <a:bodyPr/>
        <a:lstStyle/>
        <a:p>
          <a:endParaRPr lang="et-EE"/>
        </a:p>
      </dgm:t>
    </dgm:pt>
    <dgm:pt modelId="{50D3EAA3-A200-42B5-8AE5-527E83AFE63C}" type="pres">
      <dgm:prSet presAssocID="{0D22DA87-6932-423C-98B6-2258EF9C8421}" presName="spacerBetweenCircleAndCallout" presStyleCnt="0">
        <dgm:presLayoutVars/>
      </dgm:prSet>
      <dgm:spPr/>
    </dgm:pt>
    <dgm:pt modelId="{B1E01E3E-23C9-42E7-A918-DD001972D2D5}" type="pres">
      <dgm:prSet presAssocID="{822B3429-35CA-4386-B557-92D788F60D4F}" presName="nodeText" presStyleLbl="alignAccFollowNode1" presStyleIdx="8" presStyleCnt="1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  <dgm:pt modelId="{BA4307E5-9C15-4F8F-9DFB-F2BED424673A}" type="pres">
      <dgm:prSet presAssocID="{0D22DA87-6932-423C-98B6-2258EF9C8421}" presName="sibTransComposite" presStyleCnt="0"/>
      <dgm:spPr/>
    </dgm:pt>
    <dgm:pt modelId="{5ECAF3C7-A300-47B5-944B-E95DA4C5CEAD}" type="pres">
      <dgm:prSet presAssocID="{9A2D9AC5-BD61-4E89-9D35-007B5E8F4E18}" presName="compositeNode" presStyleCnt="0"/>
      <dgm:spPr/>
    </dgm:pt>
    <dgm:pt modelId="{12887917-CC4A-4A3F-81AF-B9F6DD2F849D}" type="pres">
      <dgm:prSet presAssocID="{9A2D9AC5-BD61-4E89-9D35-007B5E8F4E18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EA3D95CA-4730-4E4E-A955-E68B7FE66130}" type="pres">
      <dgm:prSet presAssocID="{9A2D9AC5-BD61-4E89-9D35-007B5E8F4E18}" presName="parSh" presStyleCnt="0"/>
      <dgm:spPr/>
    </dgm:pt>
    <dgm:pt modelId="{ABCE3CF1-5611-42E7-965C-FA0888D2A067}" type="pres">
      <dgm:prSet presAssocID="{9A2D9AC5-BD61-4E89-9D35-007B5E8F4E18}" presName="lineNode" presStyleLbl="alignAccFollowNode1" presStyleIdx="9" presStyleCnt="12"/>
      <dgm:spPr/>
    </dgm:pt>
    <dgm:pt modelId="{E82DFFDF-D3AA-4F89-AA6D-9E60A19D1368}" type="pres">
      <dgm:prSet presAssocID="{9A2D9AC5-BD61-4E89-9D35-007B5E8F4E18}" presName="lineArrowNode" presStyleLbl="alignAccFollowNode1" presStyleIdx="10" presStyleCnt="12"/>
      <dgm:spPr/>
    </dgm:pt>
    <dgm:pt modelId="{7BA62134-B43F-40B1-9A03-6C4A53E830B1}" type="pres">
      <dgm:prSet presAssocID="{94D3C508-C4B5-4CE6-8603-512F2BF32745}" presName="sibTransNodeCircle" presStyleLbl="alignNode1" presStyleIdx="3" presStyleCnt="4">
        <dgm:presLayoutVars>
          <dgm:chMax val="0"/>
          <dgm:bulletEnabled/>
        </dgm:presLayoutVars>
      </dgm:prSet>
      <dgm:spPr/>
      <dgm:t>
        <a:bodyPr/>
        <a:lstStyle/>
        <a:p>
          <a:endParaRPr lang="et-EE"/>
        </a:p>
      </dgm:t>
    </dgm:pt>
    <dgm:pt modelId="{EAEC057D-1A01-420F-967A-806BC228BD58}" type="pres">
      <dgm:prSet presAssocID="{94D3C508-C4B5-4CE6-8603-512F2BF32745}" presName="spacerBetweenCircleAndCallout" presStyleCnt="0">
        <dgm:presLayoutVars/>
      </dgm:prSet>
      <dgm:spPr/>
    </dgm:pt>
    <dgm:pt modelId="{9FDA5E58-7786-4AA0-A993-D462E5B35B1D}" type="pres">
      <dgm:prSet presAssocID="{9A2D9AC5-BD61-4E89-9D35-007B5E8F4E18}" presName="nodeText" presStyleLbl="alignAccFollowNode1" presStyleIdx="11" presStyleCnt="12">
        <dgm:presLayoutVars>
          <dgm:bulletEnabled val="1"/>
        </dgm:presLayoutVars>
      </dgm:prSet>
      <dgm:spPr/>
      <dgm:t>
        <a:bodyPr/>
        <a:lstStyle/>
        <a:p>
          <a:endParaRPr lang="et-EE"/>
        </a:p>
      </dgm:t>
    </dgm:pt>
  </dgm:ptLst>
  <dgm:cxnLst>
    <dgm:cxn modelId="{F34A9628-69DD-47E7-B4E6-BE26FF7F3B8D}" type="presOf" srcId="{0D22DA87-6932-423C-98B6-2258EF9C8421}" destId="{86492B0C-A303-4906-BD8F-A1863E592F9F}" srcOrd="0" destOrd="0" presId="urn:microsoft.com/office/officeart/2016/7/layout/LinearArrowProcessNumbered"/>
    <dgm:cxn modelId="{B2F7D174-5718-4E8A-9921-B189A6937D72}" srcId="{59965112-A854-43CA-B79F-926FA61317ED}" destId="{822B3429-35CA-4386-B557-92D788F60D4F}" srcOrd="2" destOrd="0" parTransId="{D2869463-31F0-4D3B-952B-1BF28B459EC4}" sibTransId="{0D22DA87-6932-423C-98B6-2258EF9C8421}"/>
    <dgm:cxn modelId="{866E11CB-B6C8-4D63-8F21-B8614002DE52}" srcId="{59965112-A854-43CA-B79F-926FA61317ED}" destId="{FB4C1E63-388C-4320-BB3B-68E227140248}" srcOrd="0" destOrd="0" parTransId="{DB04751A-78AC-4040-9CE5-8DA4EFB77B49}" sibTransId="{0580B642-4480-41B3-802E-F9F77C9D8CCE}"/>
    <dgm:cxn modelId="{C4993268-BCBD-4C1C-9EF2-6367A2D7A74A}" srcId="{59965112-A854-43CA-B79F-926FA61317ED}" destId="{859A24F5-5692-4249-A762-B1AA3319C269}" srcOrd="1" destOrd="0" parTransId="{E7F9F6B5-1AD0-44E6-A639-5EEEBDE39417}" sibTransId="{B83C2A98-4757-450B-A18A-8FB3497D16AD}"/>
    <dgm:cxn modelId="{69267241-D26F-4D21-A8A2-53E31964A19F}" type="presOf" srcId="{859A24F5-5692-4249-A762-B1AA3319C269}" destId="{B47D2595-9AAB-43D6-AB50-1E0F7D77BC23}" srcOrd="0" destOrd="0" presId="urn:microsoft.com/office/officeart/2016/7/layout/LinearArrowProcessNumbered"/>
    <dgm:cxn modelId="{0D1BF7DA-948A-48D8-A04B-B12CD8512CB7}" type="presOf" srcId="{822B3429-35CA-4386-B557-92D788F60D4F}" destId="{B1E01E3E-23C9-42E7-A918-DD001972D2D5}" srcOrd="0" destOrd="0" presId="urn:microsoft.com/office/officeart/2016/7/layout/LinearArrowProcessNumbered"/>
    <dgm:cxn modelId="{E3C56FFC-D596-477D-B1FC-75AD5EBA0697}" type="presOf" srcId="{FB4C1E63-388C-4320-BB3B-68E227140248}" destId="{5172C7D2-3C14-4539-8253-C36B3A8DBC5A}" srcOrd="0" destOrd="0" presId="urn:microsoft.com/office/officeart/2016/7/layout/LinearArrowProcessNumbered"/>
    <dgm:cxn modelId="{9DBF2DD4-0653-4A4F-8C2C-B906796E263E}" type="presOf" srcId="{B83C2A98-4757-450B-A18A-8FB3497D16AD}" destId="{4FAA6DFD-66C6-46D0-A7A2-B092282B9537}" srcOrd="0" destOrd="0" presId="urn:microsoft.com/office/officeart/2016/7/layout/LinearArrowProcessNumbered"/>
    <dgm:cxn modelId="{73E336F2-89C2-4048-A5AD-0FF178C4EA64}" type="presOf" srcId="{94D3C508-C4B5-4CE6-8603-512F2BF32745}" destId="{7BA62134-B43F-40B1-9A03-6C4A53E830B1}" srcOrd="0" destOrd="0" presId="urn:microsoft.com/office/officeart/2016/7/layout/LinearArrowProcessNumbered"/>
    <dgm:cxn modelId="{B1952DB3-C22A-40CD-9623-7276146599C9}" type="presOf" srcId="{9A2D9AC5-BD61-4E89-9D35-007B5E8F4E18}" destId="{9FDA5E58-7786-4AA0-A993-D462E5B35B1D}" srcOrd="0" destOrd="0" presId="urn:microsoft.com/office/officeart/2016/7/layout/LinearArrowProcessNumbered"/>
    <dgm:cxn modelId="{BB41D8A9-2C41-4C9C-BA93-AD542B59637C}" srcId="{59965112-A854-43CA-B79F-926FA61317ED}" destId="{9A2D9AC5-BD61-4E89-9D35-007B5E8F4E18}" srcOrd="3" destOrd="0" parTransId="{1669BCD4-612E-4012-BABF-947BC2025230}" sibTransId="{94D3C508-C4B5-4CE6-8603-512F2BF32745}"/>
    <dgm:cxn modelId="{064F6B31-A769-4FC4-9E40-09586CFC54E7}" type="presOf" srcId="{59965112-A854-43CA-B79F-926FA61317ED}" destId="{B0C69310-F662-46FF-9476-CA607F9FC2D0}" srcOrd="0" destOrd="0" presId="urn:microsoft.com/office/officeart/2016/7/layout/LinearArrowProcessNumbered"/>
    <dgm:cxn modelId="{6FFDFDE1-DBAD-4B26-B10E-4850B182A7AB}" type="presOf" srcId="{0580B642-4480-41B3-802E-F9F77C9D8CCE}" destId="{52B55ACE-6CB2-44AE-B232-EBC9F534681E}" srcOrd="0" destOrd="0" presId="urn:microsoft.com/office/officeart/2016/7/layout/LinearArrowProcessNumbered"/>
    <dgm:cxn modelId="{28EBA33F-0B0B-400A-A5A6-4D534426C729}" type="presParOf" srcId="{B0C69310-F662-46FF-9476-CA607F9FC2D0}" destId="{ECBD2880-A008-405A-A828-3C20E779AB80}" srcOrd="0" destOrd="0" presId="urn:microsoft.com/office/officeart/2016/7/layout/LinearArrowProcessNumbered"/>
    <dgm:cxn modelId="{A9ECB665-AB37-4316-B006-818166918BBF}" type="presParOf" srcId="{ECBD2880-A008-405A-A828-3C20E779AB80}" destId="{612AF361-9FF7-4E7D-8D1A-1512E961A069}" srcOrd="0" destOrd="0" presId="urn:microsoft.com/office/officeart/2016/7/layout/LinearArrowProcessNumbered"/>
    <dgm:cxn modelId="{930F3377-C804-4CF1-967F-6F98D2DD559E}" type="presParOf" srcId="{ECBD2880-A008-405A-A828-3C20E779AB80}" destId="{985FBC1C-4600-4ADE-84B3-37A625E79227}" srcOrd="1" destOrd="0" presId="urn:microsoft.com/office/officeart/2016/7/layout/LinearArrowProcessNumbered"/>
    <dgm:cxn modelId="{4412AA9D-9F31-4940-BEB8-0C2D49AA7822}" type="presParOf" srcId="{985FBC1C-4600-4ADE-84B3-37A625E79227}" destId="{D3DD0DB7-0C17-4676-8028-E01C99440D5C}" srcOrd="0" destOrd="0" presId="urn:microsoft.com/office/officeart/2016/7/layout/LinearArrowProcessNumbered"/>
    <dgm:cxn modelId="{E5B5ECED-3163-434A-A364-440B34D93584}" type="presParOf" srcId="{985FBC1C-4600-4ADE-84B3-37A625E79227}" destId="{E4D7254D-DC2E-4313-964A-CD47D4AEDC4E}" srcOrd="1" destOrd="0" presId="urn:microsoft.com/office/officeart/2016/7/layout/LinearArrowProcessNumbered"/>
    <dgm:cxn modelId="{024B1A11-807C-4138-B344-3D46611F33D3}" type="presParOf" srcId="{985FBC1C-4600-4ADE-84B3-37A625E79227}" destId="{52B55ACE-6CB2-44AE-B232-EBC9F534681E}" srcOrd="2" destOrd="0" presId="urn:microsoft.com/office/officeart/2016/7/layout/LinearArrowProcessNumbered"/>
    <dgm:cxn modelId="{A029DB76-AE32-42B5-8917-AB72A24821D0}" type="presParOf" srcId="{985FBC1C-4600-4ADE-84B3-37A625E79227}" destId="{8A4DA803-7CC7-4B3E-98FE-5A6EC20DD7DE}" srcOrd="3" destOrd="0" presId="urn:microsoft.com/office/officeart/2016/7/layout/LinearArrowProcessNumbered"/>
    <dgm:cxn modelId="{2F191B28-1520-45B9-A04A-2CD36DE3986B}" type="presParOf" srcId="{ECBD2880-A008-405A-A828-3C20E779AB80}" destId="{5172C7D2-3C14-4539-8253-C36B3A8DBC5A}" srcOrd="2" destOrd="0" presId="urn:microsoft.com/office/officeart/2016/7/layout/LinearArrowProcessNumbered"/>
    <dgm:cxn modelId="{7A540DD2-19FD-4526-B06E-40E59D136678}" type="presParOf" srcId="{B0C69310-F662-46FF-9476-CA607F9FC2D0}" destId="{4A657EA7-7A13-4CF5-89BE-4C70E0BDA240}" srcOrd="1" destOrd="0" presId="urn:microsoft.com/office/officeart/2016/7/layout/LinearArrowProcessNumbered"/>
    <dgm:cxn modelId="{EEB0AD24-E6B0-488D-8212-CDEC168FD0A3}" type="presParOf" srcId="{B0C69310-F662-46FF-9476-CA607F9FC2D0}" destId="{9745EE12-75FC-4BB4-9230-BA299E795DA9}" srcOrd="2" destOrd="0" presId="urn:microsoft.com/office/officeart/2016/7/layout/LinearArrowProcessNumbered"/>
    <dgm:cxn modelId="{6C2FEE71-E6F6-481D-B329-4096A411C874}" type="presParOf" srcId="{9745EE12-75FC-4BB4-9230-BA299E795DA9}" destId="{1A0871E1-06F0-4A6E-A7DA-76F901CF7C3B}" srcOrd="0" destOrd="0" presId="urn:microsoft.com/office/officeart/2016/7/layout/LinearArrowProcessNumbered"/>
    <dgm:cxn modelId="{BE566BDA-7752-440B-94BD-9A97A5272450}" type="presParOf" srcId="{9745EE12-75FC-4BB4-9230-BA299E795DA9}" destId="{49ADE7F1-F97D-40F9-9E83-DD64F73C02C1}" srcOrd="1" destOrd="0" presId="urn:microsoft.com/office/officeart/2016/7/layout/LinearArrowProcessNumbered"/>
    <dgm:cxn modelId="{CB078AE0-1570-4A54-8DDE-19C31B2C679B}" type="presParOf" srcId="{49ADE7F1-F97D-40F9-9E83-DD64F73C02C1}" destId="{75B6852B-7B21-4887-A897-1DBFBB718A81}" srcOrd="0" destOrd="0" presId="urn:microsoft.com/office/officeart/2016/7/layout/LinearArrowProcessNumbered"/>
    <dgm:cxn modelId="{0331BA38-179D-4955-A8C9-D6E9AA50645A}" type="presParOf" srcId="{49ADE7F1-F97D-40F9-9E83-DD64F73C02C1}" destId="{C6D53910-334C-471D-A3AC-28D1BB6D832C}" srcOrd="1" destOrd="0" presId="urn:microsoft.com/office/officeart/2016/7/layout/LinearArrowProcessNumbered"/>
    <dgm:cxn modelId="{DC3FF0EA-D100-4C71-9C0E-B75F947ECEA2}" type="presParOf" srcId="{49ADE7F1-F97D-40F9-9E83-DD64F73C02C1}" destId="{4FAA6DFD-66C6-46D0-A7A2-B092282B9537}" srcOrd="2" destOrd="0" presId="urn:microsoft.com/office/officeart/2016/7/layout/LinearArrowProcessNumbered"/>
    <dgm:cxn modelId="{EF457E0A-0EBF-4558-BBE7-614FEE8D05C3}" type="presParOf" srcId="{49ADE7F1-F97D-40F9-9E83-DD64F73C02C1}" destId="{0E4FED78-7D42-4B5F-B5C7-BA5AF023C6A7}" srcOrd="3" destOrd="0" presId="urn:microsoft.com/office/officeart/2016/7/layout/LinearArrowProcessNumbered"/>
    <dgm:cxn modelId="{63E66589-494D-47BF-8EFD-A1861B0DC704}" type="presParOf" srcId="{9745EE12-75FC-4BB4-9230-BA299E795DA9}" destId="{B47D2595-9AAB-43D6-AB50-1E0F7D77BC23}" srcOrd="2" destOrd="0" presId="urn:microsoft.com/office/officeart/2016/7/layout/LinearArrowProcessNumbered"/>
    <dgm:cxn modelId="{55C52D17-5B8B-4347-B095-5957C2086F4E}" type="presParOf" srcId="{B0C69310-F662-46FF-9476-CA607F9FC2D0}" destId="{9D81D28A-92CC-48A5-B953-C53CA3204F6B}" srcOrd="3" destOrd="0" presId="urn:microsoft.com/office/officeart/2016/7/layout/LinearArrowProcessNumbered"/>
    <dgm:cxn modelId="{386C82FB-FA83-410A-8072-00431CA134D3}" type="presParOf" srcId="{B0C69310-F662-46FF-9476-CA607F9FC2D0}" destId="{94A756EC-81E8-48A7-889E-5835F4204CC1}" srcOrd="4" destOrd="0" presId="urn:microsoft.com/office/officeart/2016/7/layout/LinearArrowProcessNumbered"/>
    <dgm:cxn modelId="{E0D4349C-5DB2-4AA4-9D11-3E74C1E1F307}" type="presParOf" srcId="{94A756EC-81E8-48A7-889E-5835F4204CC1}" destId="{4174DC02-01DD-4C73-85FB-D8C6CFAA69E6}" srcOrd="0" destOrd="0" presId="urn:microsoft.com/office/officeart/2016/7/layout/LinearArrowProcessNumbered"/>
    <dgm:cxn modelId="{65225FAA-F8BE-410F-8689-006EDD86BE3E}" type="presParOf" srcId="{94A756EC-81E8-48A7-889E-5835F4204CC1}" destId="{C757083B-EC1D-490E-82E5-B21DE9DD9ACD}" srcOrd="1" destOrd="0" presId="urn:microsoft.com/office/officeart/2016/7/layout/LinearArrowProcessNumbered"/>
    <dgm:cxn modelId="{81AD9F8D-9E3A-4127-AA38-E4AC0C890ADA}" type="presParOf" srcId="{C757083B-EC1D-490E-82E5-B21DE9DD9ACD}" destId="{CABCB3BC-49E7-4FC5-8C79-DF18A940BD74}" srcOrd="0" destOrd="0" presId="urn:microsoft.com/office/officeart/2016/7/layout/LinearArrowProcessNumbered"/>
    <dgm:cxn modelId="{610A84BD-EB2B-48F8-AAEE-238E2144CC42}" type="presParOf" srcId="{C757083B-EC1D-490E-82E5-B21DE9DD9ACD}" destId="{1862A9DF-86B5-4070-99A1-369D596B70DF}" srcOrd="1" destOrd="0" presId="urn:microsoft.com/office/officeart/2016/7/layout/LinearArrowProcessNumbered"/>
    <dgm:cxn modelId="{EC322467-7B2C-4146-9810-9230DEE036DC}" type="presParOf" srcId="{C757083B-EC1D-490E-82E5-B21DE9DD9ACD}" destId="{86492B0C-A303-4906-BD8F-A1863E592F9F}" srcOrd="2" destOrd="0" presId="urn:microsoft.com/office/officeart/2016/7/layout/LinearArrowProcessNumbered"/>
    <dgm:cxn modelId="{6286AE98-CAB0-4A28-BE8A-8E701641B122}" type="presParOf" srcId="{C757083B-EC1D-490E-82E5-B21DE9DD9ACD}" destId="{50D3EAA3-A200-42B5-8AE5-527E83AFE63C}" srcOrd="3" destOrd="0" presId="urn:microsoft.com/office/officeart/2016/7/layout/LinearArrowProcessNumbered"/>
    <dgm:cxn modelId="{D64C245B-6C48-4295-8448-91373C9C54E9}" type="presParOf" srcId="{94A756EC-81E8-48A7-889E-5835F4204CC1}" destId="{B1E01E3E-23C9-42E7-A918-DD001972D2D5}" srcOrd="2" destOrd="0" presId="urn:microsoft.com/office/officeart/2016/7/layout/LinearArrowProcessNumbered"/>
    <dgm:cxn modelId="{71BCC6B9-98B3-4B02-BCB2-734A86205027}" type="presParOf" srcId="{B0C69310-F662-46FF-9476-CA607F9FC2D0}" destId="{BA4307E5-9C15-4F8F-9DFB-F2BED424673A}" srcOrd="5" destOrd="0" presId="urn:microsoft.com/office/officeart/2016/7/layout/LinearArrowProcessNumbered"/>
    <dgm:cxn modelId="{488806D3-3DBB-4516-AC01-59926AA51825}" type="presParOf" srcId="{B0C69310-F662-46FF-9476-CA607F9FC2D0}" destId="{5ECAF3C7-A300-47B5-944B-E95DA4C5CEAD}" srcOrd="6" destOrd="0" presId="urn:microsoft.com/office/officeart/2016/7/layout/LinearArrowProcessNumbered"/>
    <dgm:cxn modelId="{4C1C4DD6-C8E1-4B24-9D2E-FB64B43EB122}" type="presParOf" srcId="{5ECAF3C7-A300-47B5-944B-E95DA4C5CEAD}" destId="{12887917-CC4A-4A3F-81AF-B9F6DD2F849D}" srcOrd="0" destOrd="0" presId="urn:microsoft.com/office/officeart/2016/7/layout/LinearArrowProcessNumbered"/>
    <dgm:cxn modelId="{11B6E81B-0AA2-40AD-B0F9-53F5542D470F}" type="presParOf" srcId="{5ECAF3C7-A300-47B5-944B-E95DA4C5CEAD}" destId="{EA3D95CA-4730-4E4E-A955-E68B7FE66130}" srcOrd="1" destOrd="0" presId="urn:microsoft.com/office/officeart/2016/7/layout/LinearArrowProcessNumbered"/>
    <dgm:cxn modelId="{B49D136D-4EE6-4DE4-947B-B3D45D0C5911}" type="presParOf" srcId="{EA3D95CA-4730-4E4E-A955-E68B7FE66130}" destId="{ABCE3CF1-5611-42E7-965C-FA0888D2A067}" srcOrd="0" destOrd="0" presId="urn:microsoft.com/office/officeart/2016/7/layout/LinearArrowProcessNumbered"/>
    <dgm:cxn modelId="{2671094C-7CA5-44C1-9EEB-C2B78968884B}" type="presParOf" srcId="{EA3D95CA-4730-4E4E-A955-E68B7FE66130}" destId="{E82DFFDF-D3AA-4F89-AA6D-9E60A19D1368}" srcOrd="1" destOrd="0" presId="urn:microsoft.com/office/officeart/2016/7/layout/LinearArrowProcessNumbered"/>
    <dgm:cxn modelId="{D53A73B3-906F-445F-BC48-0A24E6837311}" type="presParOf" srcId="{EA3D95CA-4730-4E4E-A955-E68B7FE66130}" destId="{7BA62134-B43F-40B1-9A03-6C4A53E830B1}" srcOrd="2" destOrd="0" presId="urn:microsoft.com/office/officeart/2016/7/layout/LinearArrowProcessNumbered"/>
    <dgm:cxn modelId="{AA2C8B92-D907-4B7E-B025-4A858B34CA2A}" type="presParOf" srcId="{EA3D95CA-4730-4E4E-A955-E68B7FE66130}" destId="{EAEC057D-1A01-420F-967A-806BC228BD58}" srcOrd="3" destOrd="0" presId="urn:microsoft.com/office/officeart/2016/7/layout/LinearArrowProcessNumbered"/>
    <dgm:cxn modelId="{AF7B6FD0-7D5C-4435-893B-48AB706EC23E}" type="presParOf" srcId="{5ECAF3C7-A300-47B5-944B-E95DA4C5CEAD}" destId="{9FDA5E58-7786-4AA0-A993-D462E5B35B1D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DD0DB7-0C17-4676-8028-E01C99440D5C}">
      <dsp:nvSpPr>
        <dsp:cNvPr id="0" name=""/>
        <dsp:cNvSpPr/>
      </dsp:nvSpPr>
      <dsp:spPr>
        <a:xfrm>
          <a:off x="1363265" y="898912"/>
          <a:ext cx="1090612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D7254D-DC2E-4313-964A-CD47D4AEDC4E}">
      <dsp:nvSpPr>
        <dsp:cNvPr id="0" name=""/>
        <dsp:cNvSpPr/>
      </dsp:nvSpPr>
      <dsp:spPr>
        <a:xfrm>
          <a:off x="2519314" y="807334"/>
          <a:ext cx="125420" cy="235525"/>
        </a:xfrm>
        <a:prstGeom prst="chevron">
          <a:avLst>
            <a:gd name="adj" fmla="val 9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B55ACE-6CB2-44AE-B232-EBC9F534681E}">
      <dsp:nvSpPr>
        <dsp:cNvPr id="0" name=""/>
        <dsp:cNvSpPr/>
      </dsp:nvSpPr>
      <dsp:spPr>
        <a:xfrm>
          <a:off x="655369" y="327378"/>
          <a:ext cx="1143139" cy="114313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60" tIns="44360" rIns="44360" bIns="443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/>
            <a:t>1</a:t>
          </a:r>
        </a:p>
      </dsp:txBody>
      <dsp:txXfrm>
        <a:off x="822778" y="494787"/>
        <a:ext cx="808321" cy="808321"/>
      </dsp:txXfrm>
    </dsp:sp>
    <dsp:sp modelId="{5172C7D2-3C14-4539-8253-C36B3A8DBC5A}">
      <dsp:nvSpPr>
        <dsp:cNvPr id="0" name=""/>
        <dsp:cNvSpPr/>
      </dsp:nvSpPr>
      <dsp:spPr>
        <a:xfrm>
          <a:off x="0" y="1636115"/>
          <a:ext cx="245387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65" tIns="165100" rIns="193565" bIns="1651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t-EE" sz="1100" kern="1200" dirty="0"/>
            <a:t>2016 14-31 märts 2016. Eelarve </a:t>
          </a:r>
          <a:r>
            <a:rPr lang="en-US" sz="1100" kern="1200" dirty="0"/>
            <a:t>560 496  </a:t>
          </a:r>
          <a:r>
            <a:rPr lang="et-EE" sz="1100" kern="1200" dirty="0"/>
            <a:t>eurot. </a:t>
          </a:r>
          <a:r>
            <a:rPr lang="fi-FI" sz="1100" kern="1200" dirty="0" err="1"/>
            <a:t>Taotlusi</a:t>
          </a:r>
          <a:r>
            <a:rPr lang="fi-FI" sz="1100" kern="1200" dirty="0"/>
            <a:t> </a:t>
          </a:r>
          <a:r>
            <a:rPr lang="fi-FI" sz="1100" kern="1200" dirty="0" err="1"/>
            <a:t>esitati</a:t>
          </a:r>
          <a:r>
            <a:rPr lang="fi-FI" sz="1100" kern="1200" dirty="0"/>
            <a:t> </a:t>
          </a:r>
          <a:r>
            <a:rPr lang="fi-FI" sz="1100" kern="1200" dirty="0" err="1"/>
            <a:t>kogusummas</a:t>
          </a:r>
          <a:r>
            <a:rPr lang="fi-FI" sz="1100" kern="1200" dirty="0"/>
            <a:t> 1,8 </a:t>
          </a:r>
          <a:r>
            <a:rPr lang="fi-FI" sz="1100" kern="1200" dirty="0" err="1"/>
            <a:t>miljonit</a:t>
          </a:r>
          <a:r>
            <a:rPr lang="fi-FI" sz="1100" kern="1200" dirty="0"/>
            <a:t> eurot</a:t>
          </a:r>
          <a:r>
            <a:rPr lang="et-EE" sz="1100" kern="1200" dirty="0"/>
            <a:t>. Heaks kiideti 40 projekti.</a:t>
          </a:r>
          <a:endParaRPr lang="en-US" sz="1100" kern="1200" dirty="0"/>
        </a:p>
      </dsp:txBody>
      <dsp:txXfrm>
        <a:off x="0" y="2029235"/>
        <a:ext cx="2453878" cy="1572480"/>
      </dsp:txXfrm>
    </dsp:sp>
    <dsp:sp modelId="{75B6852B-7B21-4887-A897-1DBFBB718A81}">
      <dsp:nvSpPr>
        <dsp:cNvPr id="0" name=""/>
        <dsp:cNvSpPr/>
      </dsp:nvSpPr>
      <dsp:spPr>
        <a:xfrm>
          <a:off x="2726531" y="898881"/>
          <a:ext cx="2453878" cy="71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D53910-334C-471D-A3AC-28D1BB6D832C}">
      <dsp:nvSpPr>
        <dsp:cNvPr id="0" name=""/>
        <dsp:cNvSpPr/>
      </dsp:nvSpPr>
      <dsp:spPr>
        <a:xfrm>
          <a:off x="5245846" y="807305"/>
          <a:ext cx="125420" cy="235566"/>
        </a:xfrm>
        <a:prstGeom prst="chevron">
          <a:avLst>
            <a:gd name="adj" fmla="val 9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AA6DFD-66C6-46D0-A7A2-B092282B9537}">
      <dsp:nvSpPr>
        <dsp:cNvPr id="0" name=""/>
        <dsp:cNvSpPr/>
      </dsp:nvSpPr>
      <dsp:spPr>
        <a:xfrm>
          <a:off x="3381900" y="327347"/>
          <a:ext cx="1143139" cy="1143139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60" tIns="44360" rIns="44360" bIns="443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/>
            <a:t>2</a:t>
          </a:r>
        </a:p>
      </dsp:txBody>
      <dsp:txXfrm>
        <a:off x="3549309" y="494756"/>
        <a:ext cx="808321" cy="808321"/>
      </dsp:txXfrm>
    </dsp:sp>
    <dsp:sp modelId="{B47D2595-9AAB-43D6-AB50-1E0F7D77BC23}">
      <dsp:nvSpPr>
        <dsp:cNvPr id="0" name=""/>
        <dsp:cNvSpPr/>
      </dsp:nvSpPr>
      <dsp:spPr>
        <a:xfrm>
          <a:off x="2726531" y="1636082"/>
          <a:ext cx="245387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65" tIns="165100" rIns="193565" bIns="1651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100" kern="1200" dirty="0">
              <a:latin typeface="Trebuchet MS" panose="020B0603020202020204"/>
              <a:ea typeface="+mn-ea"/>
              <a:cs typeface="+mn-cs"/>
            </a:rPr>
            <a:t>2017 20-31 märts 2017. SUURPROJEKTIDE taotlusvoor. Eelarve </a:t>
          </a:r>
          <a:r>
            <a:rPr lang="en-US" sz="1100" kern="1200" dirty="0">
              <a:latin typeface="Trebuchet MS" panose="020B0603020202020204"/>
              <a:ea typeface="+mn-ea"/>
              <a:cs typeface="+mn-cs"/>
            </a:rPr>
            <a:t>874</a:t>
          </a:r>
          <a:r>
            <a:rPr lang="et-EE" sz="1100" kern="1200" dirty="0">
              <a:latin typeface="Trebuchet MS" panose="020B0603020202020204"/>
              <a:ea typeface="+mn-ea"/>
              <a:cs typeface="+mn-cs"/>
            </a:rPr>
            <a:t> </a:t>
          </a:r>
          <a:r>
            <a:rPr lang="en-US" sz="1100" kern="1200" dirty="0">
              <a:latin typeface="Trebuchet MS" panose="020B0603020202020204"/>
              <a:ea typeface="+mn-ea"/>
              <a:cs typeface="+mn-cs"/>
            </a:rPr>
            <a:t>808 </a:t>
          </a:r>
          <a:r>
            <a:rPr lang="et-EE" sz="1100" kern="1200" dirty="0">
              <a:latin typeface="Trebuchet MS" panose="020B0603020202020204"/>
              <a:ea typeface="+mn-ea"/>
              <a:cs typeface="+mn-cs"/>
            </a:rPr>
            <a:t>eurot. Taotlusi esitati kogusummas 702 338 eurot. Heaks kiideti 46 projekti. </a:t>
          </a:r>
          <a:endParaRPr lang="en-US" sz="1100" kern="1200" dirty="0">
            <a:latin typeface="Trebuchet MS" panose="020B0603020202020204"/>
            <a:ea typeface="+mn-ea"/>
            <a:cs typeface="+mn-cs"/>
          </a:endParaRPr>
        </a:p>
      </dsp:txBody>
      <dsp:txXfrm>
        <a:off x="2726531" y="2029202"/>
        <a:ext cx="2453878" cy="1572480"/>
      </dsp:txXfrm>
    </dsp:sp>
    <dsp:sp modelId="{CABCB3BC-49E7-4FC5-8C79-DF18A940BD74}">
      <dsp:nvSpPr>
        <dsp:cNvPr id="0" name=""/>
        <dsp:cNvSpPr/>
      </dsp:nvSpPr>
      <dsp:spPr>
        <a:xfrm>
          <a:off x="5453062" y="898895"/>
          <a:ext cx="2453878" cy="72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2A9DF-86B5-4070-99A1-369D596B70DF}">
      <dsp:nvSpPr>
        <dsp:cNvPr id="0" name=""/>
        <dsp:cNvSpPr/>
      </dsp:nvSpPr>
      <dsp:spPr>
        <a:xfrm>
          <a:off x="7972377" y="807317"/>
          <a:ext cx="125420" cy="235578"/>
        </a:xfrm>
        <a:prstGeom prst="chevron">
          <a:avLst>
            <a:gd name="adj" fmla="val 9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492B0C-A303-4906-BD8F-A1863E592F9F}">
      <dsp:nvSpPr>
        <dsp:cNvPr id="0" name=""/>
        <dsp:cNvSpPr/>
      </dsp:nvSpPr>
      <dsp:spPr>
        <a:xfrm>
          <a:off x="6108431" y="327361"/>
          <a:ext cx="1143139" cy="1143139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60" tIns="44360" rIns="44360" bIns="443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/>
            <a:t>3</a:t>
          </a:r>
        </a:p>
      </dsp:txBody>
      <dsp:txXfrm>
        <a:off x="6275840" y="494770"/>
        <a:ext cx="808321" cy="808321"/>
      </dsp:txXfrm>
    </dsp:sp>
    <dsp:sp modelId="{B1E01E3E-23C9-42E7-A918-DD001972D2D5}">
      <dsp:nvSpPr>
        <dsp:cNvPr id="0" name=""/>
        <dsp:cNvSpPr/>
      </dsp:nvSpPr>
      <dsp:spPr>
        <a:xfrm>
          <a:off x="5453062" y="1636115"/>
          <a:ext cx="245387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65" tIns="165100" rIns="193565" bIns="1651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2017 II taotlusvoor 20 november – 1.detsember 2017. Taotlusvooru eelarve  566 868     Taotlusi esitati kogusummas 550 858 euro väärtuses.  Heaks kiideti 35 projekti</a:t>
          </a:r>
          <a:endParaRPr lang="en-US" sz="11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5453062" y="2029235"/>
        <a:ext cx="2453878" cy="1572480"/>
      </dsp:txXfrm>
    </dsp:sp>
    <dsp:sp modelId="{ABCE3CF1-5611-42E7-965C-FA0888D2A067}">
      <dsp:nvSpPr>
        <dsp:cNvPr id="0" name=""/>
        <dsp:cNvSpPr/>
      </dsp:nvSpPr>
      <dsp:spPr>
        <a:xfrm>
          <a:off x="8179593" y="898895"/>
          <a:ext cx="1226939" cy="72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A62134-B43F-40B1-9A03-6C4A53E830B1}">
      <dsp:nvSpPr>
        <dsp:cNvPr id="0" name=""/>
        <dsp:cNvSpPr/>
      </dsp:nvSpPr>
      <dsp:spPr>
        <a:xfrm>
          <a:off x="8834963" y="327361"/>
          <a:ext cx="1143139" cy="1143139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360" tIns="44360" rIns="44360" bIns="4436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/>
            <a:t>4</a:t>
          </a:r>
        </a:p>
      </dsp:txBody>
      <dsp:txXfrm>
        <a:off x="9002372" y="494770"/>
        <a:ext cx="808321" cy="808321"/>
      </dsp:txXfrm>
    </dsp:sp>
    <dsp:sp modelId="{9FDA5E58-7786-4AA0-A993-D462E5B35B1D}">
      <dsp:nvSpPr>
        <dsp:cNvPr id="0" name=""/>
        <dsp:cNvSpPr/>
      </dsp:nvSpPr>
      <dsp:spPr>
        <a:xfrm>
          <a:off x="8179593" y="1636115"/>
          <a:ext cx="2453878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65" tIns="165100" rIns="193565" bIns="1651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2018 20-30 märts 2018. Vastu võeti ainult ühisprojekte! Taotlusvooru eelarve </a:t>
          </a:r>
          <a:r>
            <a:rPr lang="en-US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363</a:t>
          </a: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 </a:t>
          </a:r>
          <a:r>
            <a:rPr lang="en-US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135</a:t>
          </a:r>
          <a:r>
            <a:rPr lang="et-EE" sz="11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Trebuchet MS" panose="020B0603020202020204"/>
              <a:ea typeface="+mn-ea"/>
              <a:cs typeface="+mn-cs"/>
            </a:rPr>
            <a:t> eurot. Taotlusi esitati kogusummas 217785 eurot. Heaks kiideti 20 taotlust. </a:t>
          </a:r>
          <a:endParaRPr lang="en-US" sz="11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8179593" y="2029235"/>
        <a:ext cx="2453878" cy="1572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16914-C0D3-4A6E-8803-AE0192E81C8C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EB1E2-8C2A-4C9D-9514-AADE63BFC5E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9134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Uno Valdmets, Spordiliit Kalju oli päris esimene taotleja Eestis, kes LEADER-meetmesse taotluse esitas. Mis on </a:t>
            </a:r>
            <a:r>
              <a:rPr lang="et-EE" dirty="0" err="1"/>
              <a:t>sin</a:t>
            </a:r>
            <a:r>
              <a:rPr lang="et-EE" dirty="0"/>
              <a:t> u meelest parim areng programmis selle aja jooksul?</a:t>
            </a:r>
            <a:endParaRPr lang="en-US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EB1E2-8C2A-4C9D-9514-AADE63BFC5E1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843966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Liia, Kui oluline roll on LEADER-meetmel pehmetes projektides</a:t>
            </a:r>
            <a:endParaRPr lang="en-US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EB1E2-8C2A-4C9D-9514-AADE63BFC5E1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52411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2016 </a:t>
            </a:r>
            <a:r>
              <a:rPr lang="et-EE" dirty="0" err="1"/>
              <a:t>taotludvoorust</a:t>
            </a:r>
            <a:r>
              <a:rPr lang="et-EE" dirty="0"/>
              <a:t> räägib Vaike </a:t>
            </a:r>
            <a:r>
              <a:rPr lang="et-EE" dirty="0" err="1"/>
              <a:t>Nikklus</a:t>
            </a:r>
            <a:r>
              <a:rPr lang="et-EE" dirty="0"/>
              <a:t>: Kuningamäe Spordiklubi, Kõik see rahvas suusatama</a:t>
            </a:r>
          </a:p>
          <a:p>
            <a:r>
              <a:rPr lang="et-EE" dirty="0"/>
              <a:t>2017 I taotlusvoorust räägib Kääpa OTT Annika Oras.</a:t>
            </a:r>
          </a:p>
          <a:p>
            <a:endParaRPr lang="et-EE" dirty="0"/>
          </a:p>
          <a:p>
            <a:r>
              <a:rPr lang="et-EE" dirty="0"/>
              <a:t>2018 Reelika, Kas ettevõtjate koostöö peaks algama ettevõtjate poolt või </a:t>
            </a:r>
            <a:r>
              <a:rPr lang="et-EE" dirty="0" err="1"/>
              <a:t>KOVi</a:t>
            </a:r>
            <a:r>
              <a:rPr lang="et-EE" dirty="0"/>
              <a:t> korraldusel?</a:t>
            </a:r>
            <a:endParaRPr lang="en-US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EB1E2-8C2A-4C9D-9514-AADE63BFC5E1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207756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EB1E2-8C2A-4C9D-9514-AADE63BFC5E1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014607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Katrin:</a:t>
            </a:r>
            <a:r>
              <a:rPr lang="et-EE" baseline="0" dirty="0"/>
              <a:t> Varasema hindamiskomisjoni liikme ja praeguse juhatuse liikmena – kumb roll on taotluste kinnitamise juures vastutusrikkam?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EB1E2-8C2A-4C9D-9514-AADE63BFC5E1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15393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/>
              <a:t>Projekti nimede sõnapilv</a:t>
            </a:r>
          </a:p>
          <a:p>
            <a:endParaRPr lang="en-US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A0EB1E2-8C2A-4C9D-9514-AADE63BFC5E1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80185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0712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6513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ite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1813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1863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55756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97699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67973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5006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2638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3402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70182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1127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52520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05853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6744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Redigeerige juhteksemplari tekstilaade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9191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Redigeerige juhteksemplari tekstilaade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A0F0A-7EAA-4761-BE2C-03A89CEBB93A}" type="datetimeFigureOut">
              <a:rPr lang="et-EE" smtClean="0"/>
              <a:t>14.12.2018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A34D6D-54A1-4BE0-BC71-F46E3239AB7A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309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1">
                <a:shade val="48000"/>
                <a:satMod val="110000"/>
                <a:lumMod val="40000"/>
              </a:schemeClr>
              <a:schemeClr val="bg1">
                <a:tint val="90000"/>
                <a:lumMod val="106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 rot="21420000">
            <a:off x="4993993" y="389267"/>
            <a:ext cx="5683314" cy="4619423"/>
          </a:xfrm>
        </p:spPr>
        <p:txBody>
          <a:bodyPr>
            <a:normAutofit fontScale="90000"/>
          </a:bodyPr>
          <a:lstStyle/>
          <a:p>
            <a:r>
              <a:rPr lang="et-EE" sz="6200" dirty="0"/>
              <a:t/>
            </a:r>
            <a:br>
              <a:rPr lang="et-EE" sz="6200" dirty="0"/>
            </a:br>
            <a:r>
              <a:rPr lang="et-EE" sz="6200" dirty="0"/>
              <a:t/>
            </a:r>
            <a:br>
              <a:rPr lang="et-EE" sz="6200" dirty="0"/>
            </a:br>
            <a:r>
              <a:rPr lang="et-EE" sz="6200" dirty="0"/>
              <a:t>10 aastat LEADER-projekte Jõgevamaal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 rot="21420000">
            <a:off x="5065715" y="3674838"/>
            <a:ext cx="5681180" cy="621792"/>
          </a:xfrm>
        </p:spPr>
        <p:txBody>
          <a:bodyPr>
            <a:normAutofit/>
          </a:bodyPr>
          <a:lstStyle/>
          <a:p>
            <a:endParaRPr lang="et-EE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0" r="-2" b="1241"/>
          <a:stretch/>
        </p:blipFill>
        <p:spPr>
          <a:xfrm rot="21420000">
            <a:off x="-118586" y="237518"/>
            <a:ext cx="4633277" cy="4518254"/>
          </a:xfrm>
          <a:custGeom>
            <a:avLst/>
            <a:gdLst>
              <a:gd name="connsiteX0" fmla="*/ 4633277 w 4633277"/>
              <a:gd name="connsiteY0" fmla="*/ 0 h 4410442"/>
              <a:gd name="connsiteX1" fmla="*/ 4633277 w 4633277"/>
              <a:gd name="connsiteY1" fmla="*/ 4410442 h 4410442"/>
              <a:gd name="connsiteX2" fmla="*/ 0 w 4633277"/>
              <a:gd name="connsiteY2" fmla="*/ 4410442 h 4410442"/>
              <a:gd name="connsiteX3" fmla="*/ 231142 w 4633277"/>
              <a:gd name="connsiteY3" fmla="*/ 0 h 4410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3277" h="4410442">
                <a:moveTo>
                  <a:pt x="4633277" y="0"/>
                </a:moveTo>
                <a:lnTo>
                  <a:pt x="4633277" y="4410442"/>
                </a:lnTo>
                <a:lnTo>
                  <a:pt x="0" y="4410442"/>
                </a:lnTo>
                <a:lnTo>
                  <a:pt x="231142" y="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40776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133A6F59-935F-4DA8-844D-78F6F8E5A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66274"/>
            <a:ext cx="8596668" cy="5175089"/>
          </a:xfrm>
        </p:spPr>
        <p:txBody>
          <a:bodyPr>
            <a:normAutofit/>
          </a:bodyPr>
          <a:lstStyle/>
          <a:p>
            <a:r>
              <a:rPr lang="et-EE" sz="2000" dirty="0"/>
              <a:t>Spordiliit Kalju Uisumaratoni taotlusest kuni Peipsimaa Kogukonnaköögi projektini Peipsi Kalaküla</a:t>
            </a:r>
          </a:p>
          <a:p>
            <a:r>
              <a:rPr lang="et-EE" sz="2000" dirty="0"/>
              <a:t>Pabertaotlustest e-</a:t>
            </a:r>
            <a:r>
              <a:rPr lang="et-EE" sz="2000" dirty="0" err="1"/>
              <a:t>priani</a:t>
            </a:r>
            <a:endParaRPr lang="et-EE" sz="2000" dirty="0"/>
          </a:p>
          <a:p>
            <a:r>
              <a:rPr lang="et-EE" sz="2000" dirty="0" err="1"/>
              <a:t>Ideedevoorust</a:t>
            </a:r>
            <a:r>
              <a:rPr lang="et-EE" sz="2000" dirty="0"/>
              <a:t> kuni…</a:t>
            </a:r>
          </a:p>
          <a:p>
            <a:r>
              <a:rPr lang="et-EE" sz="2000" dirty="0"/>
              <a:t>Kolmest omanäolisest piirkonnast on saanud kolm ühise identiteediga valda</a:t>
            </a:r>
          </a:p>
          <a:p>
            <a:r>
              <a:rPr lang="et-EE" sz="2000" dirty="0"/>
              <a:t>Muuhulgas ettevõtluse toetamisest on saanud ettevõtlust toetav meede</a:t>
            </a:r>
          </a:p>
          <a:p>
            <a:r>
              <a:rPr lang="et-EE" sz="2000" dirty="0"/>
              <a:t>Kogukonnaliikmetele õppereiside korraldamisest on saanud kogukonnad, kes korraldavad oma liikmetele õppereise</a:t>
            </a:r>
          </a:p>
          <a:p>
            <a:r>
              <a:rPr lang="et-EE" sz="2000" dirty="0"/>
              <a:t>Heaks kiidetud 545 projekti</a:t>
            </a:r>
          </a:p>
          <a:p>
            <a:r>
              <a:rPr lang="et-EE" sz="2000" dirty="0"/>
              <a:t>Ellu viidud 438 LEADER-projekti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968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1D425C37-6158-469F-9E22-3F9CDBDF1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85801"/>
            <a:ext cx="10396882" cy="615462"/>
          </a:xfrm>
        </p:spPr>
        <p:txBody>
          <a:bodyPr>
            <a:normAutofit fontScale="90000"/>
          </a:bodyPr>
          <a:lstStyle/>
          <a:p>
            <a:r>
              <a:rPr lang="et-EE"/>
              <a:t>Taotlusvoorud perioodil 2008-2013:</a:t>
            </a:r>
            <a:endParaRPr lang="en-US" dirty="0"/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xmlns="" id="{D6994E0E-A7D9-4A3C-9FBD-6E57F6E97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06062"/>
            <a:ext cx="10396883" cy="3768523"/>
          </a:xfrm>
        </p:spPr>
        <p:txBody>
          <a:bodyPr/>
          <a:lstStyle/>
          <a:p>
            <a:r>
              <a:rPr lang="et-EE" dirty="0"/>
              <a:t>1.detsember 2008 – 15.jaanuar 2009. Esitati 102 taotlust, rahastamiseni jõudis neid 42</a:t>
            </a:r>
          </a:p>
          <a:p>
            <a:r>
              <a:rPr lang="et-EE" dirty="0"/>
              <a:t>15-31 jaanuar 2010 Esitati 96 taotlust, heaks kiideti neist 76</a:t>
            </a:r>
          </a:p>
          <a:p>
            <a:r>
              <a:rPr lang="et-EE" dirty="0"/>
              <a:t>22.november-20.detsember.2010 esitati 128 taotlust, rahastati 69</a:t>
            </a:r>
          </a:p>
          <a:p>
            <a:r>
              <a:rPr lang="et-EE" dirty="0"/>
              <a:t>14.november – 8. detsember 2011 esitati 154 taotlust, rahastati 90</a:t>
            </a:r>
          </a:p>
          <a:p>
            <a:r>
              <a:rPr lang="et-EE" dirty="0"/>
              <a:t>1-28 november 2012 esitati 154 taotlust, rahastati 68</a:t>
            </a:r>
          </a:p>
          <a:p>
            <a:r>
              <a:rPr lang="et-EE" dirty="0"/>
              <a:t>2-6 september 2013 – </a:t>
            </a:r>
            <a:r>
              <a:rPr lang="et-EE" dirty="0" err="1"/>
              <a:t>PEHMeTe</a:t>
            </a:r>
            <a:r>
              <a:rPr lang="et-EE" dirty="0"/>
              <a:t> PROJEKTIE MEEDE</a:t>
            </a:r>
          </a:p>
          <a:p>
            <a:r>
              <a:rPr lang="et-EE" dirty="0"/>
              <a:t>2014 rahastati 13 „joonealust“ projekti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703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D11ECC6-8551-4768-8DFD-CD41AF420A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93657592-CA60-4F45-B1A0-88AA772420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6F47E2B4-7DA9-4312-A1F0-C48388B236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35B274F7-039F-4BFC-AA98-B51B1D6CB6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xmlns="" id="{11A31103-C703-46C9-9D26-497A1ACD50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xmlns="" id="{382F955F-FC22-44B8-BDCF-B77580323B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xmlns="" id="{1F567692-F087-479A-8931-BD2869C3E4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xmlns="" id="{49B3E4CD-0738-4B9D-A14F-1E8694DDF89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xmlns="" id="{4753B851-AD90-4CCD-85D0-65AA6567DF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xmlns="" id="{EBF14868-A190-4E21-9522-8977C474C97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xmlns="" id="{BCBB4922-76EE-442B-A649-09873DCE79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A8499055-7C97-47BF-9CBB-BC3B6A00A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t-EE" sz="4400">
                <a:solidFill>
                  <a:schemeClr val="bg1"/>
                </a:solidFill>
              </a:rPr>
              <a:t>Taotlusvoorud perioodil 2014-2020:</a:t>
            </a:r>
            <a:endParaRPr lang="en-US" sz="4400">
              <a:solidFill>
                <a:schemeClr val="bg1"/>
              </a:solidFill>
            </a:endParaRPr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xmlns="" id="{8E2EB503-A017-4457-A105-53638C97DE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Sisu kohatäide 2">
            <a:extLst>
              <a:ext uri="{FF2B5EF4-FFF2-40B4-BE49-F238E27FC236}">
                <a16:creationId xmlns:a16="http://schemas.microsoft.com/office/drawing/2014/main" xmlns="" id="{D08D7138-622E-4DBC-828E-2B6FD3F5DF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09627"/>
              </p:ext>
            </p:extLst>
          </p:nvPr>
        </p:nvGraphicFramePr>
        <p:xfrm>
          <a:off x="642938" y="642938"/>
          <a:ext cx="10906125" cy="392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4949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C1E13C9A-FB1E-4289-B226-C2100B07E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:a16="http://schemas.microsoft.com/office/drawing/2014/main" xmlns="" id="{9EE45FF8-277F-4FF8-8B51-688DFF6EE8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092423"/>
              </p:ext>
            </p:extLst>
          </p:nvPr>
        </p:nvGraphicFramePr>
        <p:xfrm>
          <a:off x="677334" y="365761"/>
          <a:ext cx="11049445" cy="6029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2236">
                  <a:extLst>
                    <a:ext uri="{9D8B030D-6E8A-4147-A177-3AD203B41FA5}">
                      <a16:colId xmlns:a16="http://schemas.microsoft.com/office/drawing/2014/main" xmlns="" val="3720331362"/>
                    </a:ext>
                  </a:extLst>
                </a:gridCol>
                <a:gridCol w="2378374">
                  <a:extLst>
                    <a:ext uri="{9D8B030D-6E8A-4147-A177-3AD203B41FA5}">
                      <a16:colId xmlns:a16="http://schemas.microsoft.com/office/drawing/2014/main" xmlns="" val="890465736"/>
                    </a:ext>
                  </a:extLst>
                </a:gridCol>
                <a:gridCol w="2835941">
                  <a:extLst>
                    <a:ext uri="{9D8B030D-6E8A-4147-A177-3AD203B41FA5}">
                      <a16:colId xmlns:a16="http://schemas.microsoft.com/office/drawing/2014/main" xmlns="" val="516001448"/>
                    </a:ext>
                  </a:extLst>
                </a:gridCol>
                <a:gridCol w="1792186">
                  <a:extLst>
                    <a:ext uri="{9D8B030D-6E8A-4147-A177-3AD203B41FA5}">
                      <a16:colId xmlns:a16="http://schemas.microsoft.com/office/drawing/2014/main" xmlns="" val="1995882670"/>
                    </a:ext>
                  </a:extLst>
                </a:gridCol>
                <a:gridCol w="1610708">
                  <a:extLst>
                    <a:ext uri="{9D8B030D-6E8A-4147-A177-3AD203B41FA5}">
                      <a16:colId xmlns:a16="http://schemas.microsoft.com/office/drawing/2014/main" xmlns="" val="87411129"/>
                    </a:ext>
                  </a:extLst>
                </a:gridCol>
              </a:tblGrid>
              <a:tr h="663950">
                <a:tc>
                  <a:txBody>
                    <a:bodyPr/>
                    <a:lstStyle/>
                    <a:p>
                      <a:r>
                        <a:rPr lang="et-EE" dirty="0"/>
                        <a:t>Taotlusvoor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Eelarve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Taotluste summa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Esitatud taotlusi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/>
                        <a:t>Rahastatud taotlusi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52414606"/>
                  </a:ext>
                </a:extLst>
              </a:tr>
              <a:tr h="384669">
                <a:tc>
                  <a:txBody>
                    <a:bodyPr/>
                    <a:lstStyle/>
                    <a:p>
                      <a:r>
                        <a:rPr lang="et-EE" dirty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102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42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6402864"/>
                  </a:ext>
                </a:extLst>
              </a:tr>
              <a:tr h="384669">
                <a:tc>
                  <a:txBody>
                    <a:bodyPr/>
                    <a:lstStyle/>
                    <a:p>
                      <a:r>
                        <a:rPr lang="et-EE" dirty="0"/>
                        <a:t>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96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76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0985583"/>
                  </a:ext>
                </a:extLst>
              </a:tr>
              <a:tr h="384669">
                <a:tc>
                  <a:txBody>
                    <a:bodyPr/>
                    <a:lstStyle/>
                    <a:p>
                      <a:r>
                        <a:rPr lang="et-EE" dirty="0"/>
                        <a:t>2011 (2010)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128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69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8064609"/>
                  </a:ext>
                </a:extLst>
              </a:tr>
              <a:tr h="384669">
                <a:tc>
                  <a:txBody>
                    <a:bodyPr/>
                    <a:lstStyle/>
                    <a:p>
                      <a:r>
                        <a:rPr lang="et-EE" dirty="0"/>
                        <a:t>2012 (2011)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154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90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2384070"/>
                  </a:ext>
                </a:extLst>
              </a:tr>
              <a:tr h="384669">
                <a:tc>
                  <a:txBody>
                    <a:bodyPr/>
                    <a:lstStyle/>
                    <a:p>
                      <a:r>
                        <a:rPr lang="et-EE" dirty="0"/>
                        <a:t>2013 (2012)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154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68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27193097"/>
                  </a:ext>
                </a:extLst>
              </a:tr>
              <a:tr h="663950">
                <a:tc>
                  <a:txBody>
                    <a:bodyPr/>
                    <a:lstStyle/>
                    <a:p>
                      <a:r>
                        <a:rPr lang="et-EE" dirty="0"/>
                        <a:t>2013 (pehmed projektid)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31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/>
                        <a:t>25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7731262"/>
                  </a:ext>
                </a:extLst>
              </a:tr>
              <a:tr h="661124">
                <a:tc>
                  <a:txBody>
                    <a:bodyPr/>
                    <a:lstStyle/>
                    <a:p>
                      <a:r>
                        <a:rPr lang="et-EE" dirty="0"/>
                        <a:t>2016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560 496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1 </a:t>
                      </a:r>
                      <a:r>
                        <a:rPr lang="et-EE" sz="2000" dirty="0" smtClean="0"/>
                        <a:t>826 440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 smtClean="0"/>
                        <a:t>112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40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9050060"/>
                  </a:ext>
                </a:extLst>
              </a:tr>
              <a:tr h="663950">
                <a:tc>
                  <a:txBody>
                    <a:bodyPr/>
                    <a:lstStyle/>
                    <a:p>
                      <a:r>
                        <a:rPr lang="et-EE" dirty="0"/>
                        <a:t>2017 (suurprojektid)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latin typeface="+mn-lt"/>
                          <a:ea typeface="+mn-ea"/>
                          <a:cs typeface="+mn-cs"/>
                        </a:rPr>
                        <a:t>874</a:t>
                      </a:r>
                      <a:r>
                        <a:rPr lang="et-EE" sz="2000" kern="1200" dirty="0"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>
                          <a:latin typeface="+mn-lt"/>
                          <a:ea typeface="+mn-ea"/>
                          <a:cs typeface="+mn-cs"/>
                        </a:rPr>
                        <a:t>808</a:t>
                      </a:r>
                      <a:endParaRPr lang="en-US" sz="2000" dirty="0"/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1 322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76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35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6782804"/>
                  </a:ext>
                </a:extLst>
              </a:tr>
              <a:tr h="384669">
                <a:tc>
                  <a:txBody>
                    <a:bodyPr/>
                    <a:lstStyle/>
                    <a:p>
                      <a:r>
                        <a:rPr lang="et-EE" dirty="0"/>
                        <a:t>2017-II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566 868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874</a:t>
                      </a:r>
                      <a:r>
                        <a:rPr lang="et-E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59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46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358173"/>
                  </a:ext>
                </a:extLst>
              </a:tr>
              <a:tr h="921651">
                <a:tc>
                  <a:txBody>
                    <a:bodyPr/>
                    <a:lstStyle/>
                    <a:p>
                      <a:r>
                        <a:rPr lang="et-EE" dirty="0"/>
                        <a:t>2018 (ühisprojektid)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363</a:t>
                      </a:r>
                      <a:r>
                        <a:rPr lang="et-EE" sz="2000" kern="1200" dirty="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dirty="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  <a:r>
                        <a:rPr lang="et-EE" sz="2000" kern="1200" dirty="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2000" kern="1200" dirty="0">
                          <a:solidFill>
                            <a:prstClr val="black">
                              <a:hueOff val="0"/>
                              <a:satOff val="0"/>
                              <a:lumOff val="0"/>
                              <a:alphaOff val="0"/>
                            </a:prstClr>
                          </a:solidFill>
                          <a:latin typeface="+mn-lt"/>
                          <a:ea typeface="+mn-ea"/>
                          <a:cs typeface="+mn-cs"/>
                        </a:rPr>
                        <a:t>217 785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21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000" dirty="0"/>
                        <a:t>20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0685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43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r>
              <a:rPr lang="et-EE" dirty="0"/>
              <a:t>Hindamiskomisjonid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280160"/>
            <a:ext cx="10515600" cy="489680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t-EE" sz="3200" dirty="0"/>
          </a:p>
          <a:p>
            <a:pPr marL="0" indent="0" algn="ctr">
              <a:buNone/>
            </a:pPr>
            <a:r>
              <a:rPr lang="et-EE" sz="3200" dirty="0"/>
              <a:t>Kalev </a:t>
            </a:r>
            <a:r>
              <a:rPr lang="et-EE" sz="3200" dirty="0" err="1"/>
              <a:t>Kurs</a:t>
            </a:r>
            <a:r>
              <a:rPr lang="et-EE" sz="3200" dirty="0"/>
              <a:t>, Indrek </a:t>
            </a:r>
            <a:r>
              <a:rPr lang="et-EE" sz="3200" dirty="0" err="1"/>
              <a:t>Eensalu</a:t>
            </a:r>
            <a:r>
              <a:rPr lang="et-EE" sz="3200" dirty="0"/>
              <a:t>, Reet Alev, Karina Kaarepere, Pille Tutt, Kalev Raudsepp, Õnne </a:t>
            </a:r>
            <a:r>
              <a:rPr lang="et-EE" sz="3200" dirty="0" err="1"/>
              <a:t>Vals</a:t>
            </a:r>
            <a:r>
              <a:rPr lang="et-EE" sz="3200" dirty="0"/>
              <a:t>, Ahto Vili, Aive Tamm, Saima Kalev, Toivo Kroon, </a:t>
            </a:r>
            <a:r>
              <a:rPr lang="et-EE" sz="3200" dirty="0" err="1"/>
              <a:t>Ülvi</a:t>
            </a:r>
            <a:r>
              <a:rPr lang="et-EE" sz="3200" dirty="0"/>
              <a:t> Nool, Uno Valdmets, Mati Kepp, Jüri Vooder, Ave Unt, Janek Keskküla, Saima Lehtveer, Eerika Aasa, Kaire </a:t>
            </a:r>
            <a:r>
              <a:rPr lang="et-EE" sz="3200" dirty="0" err="1"/>
              <a:t>Sardis</a:t>
            </a:r>
            <a:r>
              <a:rPr lang="et-EE" sz="3200" dirty="0"/>
              <a:t>, Vahur </a:t>
            </a:r>
            <a:r>
              <a:rPr lang="et-EE" sz="3200" dirty="0" err="1"/>
              <a:t>Poolak</a:t>
            </a:r>
            <a:r>
              <a:rPr lang="et-EE" sz="3200" dirty="0"/>
              <a:t>, Rita Kaasik, Merle Nisu, Airi </a:t>
            </a:r>
            <a:r>
              <a:rPr lang="et-EE" sz="3200" dirty="0" err="1"/>
              <a:t>Külvet</a:t>
            </a:r>
            <a:r>
              <a:rPr lang="et-EE" sz="3200" dirty="0"/>
              <a:t>, Katrin Rajamäe, Liivi </a:t>
            </a:r>
            <a:r>
              <a:rPr lang="et-EE" sz="3200" dirty="0" err="1"/>
              <a:t>Põldma</a:t>
            </a:r>
            <a:r>
              <a:rPr lang="et-EE" sz="3200" dirty="0"/>
              <a:t>, Annika Kartsepp, Leina Kreek, Elle Kaljurand, Marili Kaasik, Marju Saviauk, Malle </a:t>
            </a:r>
            <a:r>
              <a:rPr lang="et-EE" sz="3200" dirty="0" err="1"/>
              <a:t>Weinrauch</a:t>
            </a:r>
            <a:r>
              <a:rPr lang="et-EE" sz="3200" dirty="0"/>
              <a:t>, Jüri Morozov, Liana Anton, </a:t>
            </a:r>
            <a:r>
              <a:rPr lang="et-EE" sz="3200" dirty="0" err="1"/>
              <a:t>Jako</a:t>
            </a:r>
            <a:r>
              <a:rPr lang="et-EE" sz="3200" dirty="0"/>
              <a:t> Jaagu, Sigrid </a:t>
            </a:r>
            <a:r>
              <a:rPr lang="et-EE" sz="3200" dirty="0" err="1"/>
              <a:t>Laurikainen</a:t>
            </a:r>
            <a:r>
              <a:rPr lang="et-EE" sz="3200" dirty="0"/>
              <a:t>, </a:t>
            </a:r>
            <a:r>
              <a:rPr lang="et-EE" sz="3200" dirty="0" err="1"/>
              <a:t>Tamor</a:t>
            </a:r>
            <a:r>
              <a:rPr lang="et-EE" sz="3200" dirty="0"/>
              <a:t> </a:t>
            </a:r>
            <a:r>
              <a:rPr lang="et-EE" sz="3200" dirty="0" err="1"/>
              <a:t>Erikson</a:t>
            </a:r>
            <a:r>
              <a:rPr lang="et-EE" sz="3200" dirty="0"/>
              <a:t>, Kuldar Kipper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0288" y="252413"/>
            <a:ext cx="1433512" cy="143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53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lt 2">
            <a:extLst>
              <a:ext uri="{FF2B5EF4-FFF2-40B4-BE49-F238E27FC236}">
                <a16:creationId xmlns:a16="http://schemas.microsoft.com/office/drawing/2014/main" xmlns="" id="{65E7DE26-B0AA-4562-8630-0816AF9BB9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1575" y="643467"/>
            <a:ext cx="1005840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464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1">
                <a:shade val="48000"/>
                <a:satMod val="110000"/>
                <a:lumMod val="40000"/>
              </a:schemeClr>
              <a:schemeClr val="bg1">
                <a:tint val="90000"/>
                <a:lumMod val="106000"/>
              </a:schemeClr>
            </a:duotone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lt 2">
            <a:extLst>
              <a:ext uri="{FF2B5EF4-FFF2-40B4-BE49-F238E27FC236}">
                <a16:creationId xmlns:a16="http://schemas.microsoft.com/office/drawing/2014/main" xmlns="" id="{5BF9CFCD-BFFB-4C53-BF85-15B307C49CA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31" b="207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981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xmlns="" id="{6620A7E6-1B7B-4E62-902E-C27F5609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Tänud kõigile 10 koostööaasta eest!</a:t>
            </a:r>
            <a:endParaRPr lang="en-US" dirty="0"/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xmlns="" id="{93C0FD03-2EF9-4708-BE24-BD88DEE369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823905"/>
      </p:ext>
    </p:extLst>
  </p:cSld>
  <p:clrMapOvr>
    <a:masterClrMapping/>
  </p:clrMapOvr>
</p:sld>
</file>

<file path=ppt/theme/theme1.xml><?xml version="1.0" encoding="utf-8"?>
<a:theme xmlns:a="http://schemas.openxmlformats.org/drawingml/2006/main" name="Fassett">
  <a:themeElements>
    <a:clrScheme name="Fasset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set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</TotalTime>
  <Words>509</Words>
  <Application>Microsoft Office PowerPoint</Application>
  <PresentationFormat>Custom</PresentationFormat>
  <Paragraphs>87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Fassett</vt:lpstr>
      <vt:lpstr>  10 aastat LEADER-projekte Jõgevamaal</vt:lpstr>
      <vt:lpstr>PowerPoint Presentation</vt:lpstr>
      <vt:lpstr>Taotlusvoorud perioodil 2008-2013:</vt:lpstr>
      <vt:lpstr>Taotlusvoorud perioodil 2014-2020:</vt:lpstr>
      <vt:lpstr>PowerPoint Presentation</vt:lpstr>
      <vt:lpstr>Hindamiskomisjonid</vt:lpstr>
      <vt:lpstr>PowerPoint Presentation</vt:lpstr>
      <vt:lpstr>PowerPoint Presentation</vt:lpstr>
      <vt:lpstr>Tänud kõigile 10 koostööaasta eest!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aastat LEADER-projekte Jõgevamaal</dc:title>
  <dc:creator>Aive Tamm</dc:creator>
  <cp:lastModifiedBy>Jana Pärn</cp:lastModifiedBy>
  <cp:revision>16</cp:revision>
  <dcterms:created xsi:type="dcterms:W3CDTF">2018-12-11T14:54:48Z</dcterms:created>
  <dcterms:modified xsi:type="dcterms:W3CDTF">2018-12-14T12:00:39Z</dcterms:modified>
</cp:coreProperties>
</file>